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654D3-2AD8-4203-A7F6-783F06AC32A1}" v="14" dt="2023-03-31T05:50:31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ilee Upadhayay" userId="556280587117f9d7" providerId="LiveId" clId="{80B654D3-2AD8-4203-A7F6-783F06AC32A1}"/>
    <pc:docChg chg="custSel addSld modSld">
      <pc:chgData name="Shailee Upadhayay" userId="556280587117f9d7" providerId="LiveId" clId="{80B654D3-2AD8-4203-A7F6-783F06AC32A1}" dt="2023-03-31T05:51:52.201" v="90" actId="27636"/>
      <pc:docMkLst>
        <pc:docMk/>
      </pc:docMkLst>
      <pc:sldChg chg="addSp modSp">
        <pc:chgData name="Shailee Upadhayay" userId="556280587117f9d7" providerId="LiveId" clId="{80B654D3-2AD8-4203-A7F6-783F06AC32A1}" dt="2023-03-28T08:14:00.476" v="8" actId="1076"/>
        <pc:sldMkLst>
          <pc:docMk/>
          <pc:sldMk cId="924347018" sldId="256"/>
        </pc:sldMkLst>
        <pc:picChg chg="add mod">
          <ac:chgData name="Shailee Upadhayay" userId="556280587117f9d7" providerId="LiveId" clId="{80B654D3-2AD8-4203-A7F6-783F06AC32A1}" dt="2023-03-28T08:14:00.476" v="8" actId="1076"/>
          <ac:picMkLst>
            <pc:docMk/>
            <pc:sldMk cId="924347018" sldId="256"/>
            <ac:picMk id="1026" creationId="{629FDAC7-5984-E03D-D558-675400BEC0B8}"/>
          </ac:picMkLst>
        </pc:picChg>
      </pc:sldChg>
      <pc:sldChg chg="modSp mod">
        <pc:chgData name="Shailee Upadhayay" userId="556280587117f9d7" providerId="LiveId" clId="{80B654D3-2AD8-4203-A7F6-783F06AC32A1}" dt="2023-03-28T08:12:16.545" v="3" actId="20577"/>
        <pc:sldMkLst>
          <pc:docMk/>
          <pc:sldMk cId="503207242" sldId="257"/>
        </pc:sldMkLst>
        <pc:spChg chg="mod">
          <ac:chgData name="Shailee Upadhayay" userId="556280587117f9d7" providerId="LiveId" clId="{80B654D3-2AD8-4203-A7F6-783F06AC32A1}" dt="2023-03-28T08:12:16.545" v="3" actId="20577"/>
          <ac:spMkLst>
            <pc:docMk/>
            <pc:sldMk cId="503207242" sldId="257"/>
            <ac:spMk id="3" creationId="{F86AED63-C395-BB66-A83D-6BC94DF7A146}"/>
          </ac:spMkLst>
        </pc:spChg>
      </pc:sldChg>
      <pc:sldChg chg="modSp mod">
        <pc:chgData name="Shailee Upadhayay" userId="556280587117f9d7" providerId="LiveId" clId="{80B654D3-2AD8-4203-A7F6-783F06AC32A1}" dt="2023-03-28T08:09:29.056" v="1" actId="27636"/>
        <pc:sldMkLst>
          <pc:docMk/>
          <pc:sldMk cId="2744247324" sldId="261"/>
        </pc:sldMkLst>
        <pc:spChg chg="mod">
          <ac:chgData name="Shailee Upadhayay" userId="556280587117f9d7" providerId="LiveId" clId="{80B654D3-2AD8-4203-A7F6-783F06AC32A1}" dt="2023-03-28T08:09:29.056" v="1" actId="27636"/>
          <ac:spMkLst>
            <pc:docMk/>
            <pc:sldMk cId="2744247324" sldId="261"/>
            <ac:spMk id="3" creationId="{5F362753-40CF-52FE-1C3B-9D8078FE111B}"/>
          </ac:spMkLst>
        </pc:spChg>
      </pc:sldChg>
      <pc:sldChg chg="addSp delSp modSp new mod">
        <pc:chgData name="Shailee Upadhayay" userId="556280587117f9d7" providerId="LiveId" clId="{80B654D3-2AD8-4203-A7F6-783F06AC32A1}" dt="2023-03-31T05:51:52.201" v="90" actId="27636"/>
        <pc:sldMkLst>
          <pc:docMk/>
          <pc:sldMk cId="3557450821" sldId="262"/>
        </pc:sldMkLst>
        <pc:spChg chg="mod">
          <ac:chgData name="Shailee Upadhayay" userId="556280587117f9d7" providerId="LiveId" clId="{80B654D3-2AD8-4203-A7F6-783F06AC32A1}" dt="2023-03-31T05:51:52.201" v="90" actId="27636"/>
          <ac:spMkLst>
            <pc:docMk/>
            <pc:sldMk cId="3557450821" sldId="262"/>
            <ac:spMk id="2" creationId="{B0DC3D9F-379F-322C-9BF2-6D68C3AFE049}"/>
          </ac:spMkLst>
        </pc:spChg>
        <pc:spChg chg="del">
          <ac:chgData name="Shailee Upadhayay" userId="556280587117f9d7" providerId="LiveId" clId="{80B654D3-2AD8-4203-A7F6-783F06AC32A1}" dt="2023-03-31T05:49:30.930" v="10"/>
          <ac:spMkLst>
            <pc:docMk/>
            <pc:sldMk cId="3557450821" sldId="262"/>
            <ac:spMk id="3" creationId="{72FE36EF-6878-51FA-2CAC-7F748184DDD2}"/>
          </ac:spMkLst>
        </pc:spChg>
        <pc:picChg chg="add mod">
          <ac:chgData name="Shailee Upadhayay" userId="556280587117f9d7" providerId="LiveId" clId="{80B654D3-2AD8-4203-A7F6-783F06AC32A1}" dt="2023-03-31T05:50:31.999" v="22" actId="1076"/>
          <ac:picMkLst>
            <pc:docMk/>
            <pc:sldMk cId="3557450821" sldId="262"/>
            <ac:picMk id="1026" creationId="{FCCF4542-6579-3269-23EA-9776BC6348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81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659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9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74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013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09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4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9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714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35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31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06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1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178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36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33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824B4B-8C13-4F7E-ACD4-44DAB6BE4C15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1CFB08-CA8E-4A97-8DFD-A90BA7FD29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58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DADD-9D35-B344-A4B9-D3153AC74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D70FD-5985-D080-6D4F-89DD9E8E82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apital Structure Theory - Net Income Approach | eFM">
            <a:extLst>
              <a:ext uri="{FF2B5EF4-FFF2-40B4-BE49-F238E27FC236}">
                <a16:creationId xmlns:a16="http://schemas.microsoft.com/office/drawing/2014/main" id="{629FDAC7-5984-E03D-D558-675400BE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41" y="1718553"/>
            <a:ext cx="7104918" cy="33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34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60EB-2235-78BD-76B3-E4E57E2E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/>
                <a:latin typeface="Stencil" panose="040409050D0802020404" pitchFamily="82" charset="0"/>
                <a:ea typeface="Times New Roman" panose="02020603050405020304" pitchFamily="18" charset="0"/>
              </a:rPr>
              <a:t>Theories of Capital Structure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ED63-C395-BB66-A83D-6BC94DF7A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987421"/>
            <a:ext cx="9601196" cy="388844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General Assumptions in Capital Structure Theories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There are only two sources of funds, i.e., debts and equity (no preference share capital).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 total assets of a firm and its capital employed are fixed.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All earnings are distributed to equity shareholders. 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 firm earns operating profits and it is expected to grow.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 business risk assumed to be constant and is not affected by the financing mix decision. (no change in fixed cost).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There are no corporate or personal taxes. (no taxation)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 investors have the same subjective profitability distribution of expected earnings.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50320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FF26-E906-839E-E266-04C5EE68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77078"/>
            <a:ext cx="9601196" cy="140892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Theories of capital structure are as-</a:t>
            </a:r>
            <a:br>
              <a:rPr lang="en-IN" sz="3200" dirty="0"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r>
              <a:rPr lang="en-US" sz="3200" b="1" u="sng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Net Income Approach</a:t>
            </a:r>
            <a:br>
              <a:rPr lang="en-IN" sz="3200" dirty="0">
                <a:latin typeface="Algerian" panose="04020705040A02060702" pitchFamily="82" charset="0"/>
              </a:rPr>
            </a:br>
            <a:endParaRPr lang="en-IN" sz="32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7A457-F453-DD3F-41E8-CB812DA80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endParaRPr lang="en-IN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Apart from the general assumptions, additional assumptions are as follows </a:t>
            </a:r>
            <a:r>
              <a:rPr lang="en-US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lang="en-I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no corporate taxes </a:t>
            </a:r>
            <a:endParaRPr lang="en-IN" sz="20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Debt Capitalization Rate</a:t>
            </a:r>
            <a:endParaRPr lang="en-IN" sz="20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Equity Capitalization Rate</a:t>
            </a:r>
            <a:endParaRPr lang="en-IN" sz="20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cost of debt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is always less than cost of equity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IN" sz="20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remains constant at all levels of debt equity mix.</a:t>
            </a:r>
            <a:endParaRPr lang="en-IN" sz="20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9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F853-A0A2-7F82-4E34-0C603B9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1B2982-D6D7-6216-7A08-0832A564D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1959429"/>
                <a:ext cx="9601196" cy="391643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Theory</a:t>
                </a:r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Noto Sans Symbols"/>
                  </a:rPr>
                  <a:t>Debt is a cheaper source of finance than equity due to tax saving effect and investor's risk expectation.</a:t>
                </a:r>
                <a:endParaRPr lang="en-IN" sz="2000" dirty="0">
                  <a:effectLst/>
                  <a:latin typeface="Noto Sans Symbols"/>
                  <a:ea typeface="Noto Sans Symbols"/>
                  <a:cs typeface="Noto Sans Symbols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Noto Sans Symbols"/>
                  </a:rPr>
                  <a:t>Use of cheaper debt funds in total capital structure will reduce the overall or weighted average cost of capital. </a:t>
                </a:r>
                <a:endParaRPr lang="en-IN" sz="2000" dirty="0">
                  <a:effectLst/>
                  <a:latin typeface="Noto Sans Symbols"/>
                  <a:ea typeface="Noto Sans Symbols"/>
                  <a:cs typeface="Noto Sans Symbols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Noto Sans Symbols"/>
                  </a:rPr>
                  <a:t>Hence, as the degree of financial leverage increases, the weighted average cost of capital will decline with every increase in the debt content in total funds employed. </a:t>
                </a:r>
                <a:endParaRPr lang="en-IN" sz="2000" dirty="0">
                  <a:effectLst/>
                  <a:latin typeface="Noto Sans Symbols"/>
                  <a:ea typeface="Noto Sans Symbols"/>
                  <a:cs typeface="Noto Sans Symbols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Noto Sans Symbols"/>
                  </a:rPr>
                  <a:t> Value of firm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𝐸𝑎𝑟𝑛𝑖𝑛𝑔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𝑏𝑒𝑓𝑜𝑟𝑒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𝑖𝑛𝑡𝑒𝑟𝑒𝑠𝑡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𝑡𝑎𝑥𝑒𝑠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𝑊𝑒𝑖𝑔h𝑡𝑒𝑑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𝑎𝑣𝑒𝑟𝑎𝑔𝑒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𝑐𝑎𝑝𝑖𝑡𝑎𝑙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Noto Sans Symbols"/>
                  </a:rPr>
                  <a:t> </a:t>
                </a:r>
                <a:endParaRPr lang="en-IN" sz="2000" dirty="0">
                  <a:effectLst/>
                  <a:latin typeface="Noto Sans Symbols"/>
                  <a:ea typeface="Noto Sans Symbols"/>
                  <a:cs typeface="Noto Sans Symbols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Noto Sans Symbols"/>
                  </a:rPr>
                  <a:t>The value of firm will increase for every decline in weighted average. </a:t>
                </a:r>
                <a:endParaRPr lang="en-IN" sz="2000" dirty="0">
                  <a:effectLst/>
                  <a:latin typeface="Noto Sans Symbols"/>
                  <a:ea typeface="Noto Sans Symbols"/>
                  <a:cs typeface="Noto Sans Symbols"/>
                </a:endParaRPr>
              </a:p>
              <a:p>
                <a:endParaRPr lang="en-IN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1B2982-D6D7-6216-7A08-0832A564D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1959429"/>
                <a:ext cx="9601196" cy="3916439"/>
              </a:xfrm>
              <a:blipFill>
                <a:blip r:embed="rId2"/>
                <a:stretch>
                  <a:fillRect l="-1334" t="-1555" r="-699" b="-94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82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6817-EECB-E0E1-6370-D1797BE4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0D6FB-51A9-9D9B-793D-A79DB9343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Whereby, the debt content is reduced, the reverse will happen, i.e. weighted average cost of capital will increase thereby reducing the value of the firm. Thus, a firm can increase its value and lower the overall cost of capital by increasing the proportion of debt in the capital structure.</a:t>
            </a:r>
            <a:endParaRPr lang="en-IN" sz="2000" dirty="0">
              <a:latin typeface="Noto Sans Symbols"/>
              <a:ea typeface="Times New Roman" panose="02020603050405020304" pitchFamily="18" charset="0"/>
              <a:cs typeface="Noto Sans Symbol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 value of firm will be maximum at a point, where WACC is minimum. Thus, the theory of net income suggests total or maximum possible debt financing for minimizing the cost of capital.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4354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93F9-CA75-7C3B-76B1-029C6E84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62753-40CF-52FE-1C3B-9D8078FE1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2735"/>
            <a:ext cx="9601196" cy="382313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Application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Determine Earning Before Interest and Taxes (EBIT). 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Compute EBT (Net Income) = Earning Before Interest and Taxes – Interest on debts funds. 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Compute Market Value of Equity(E)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17145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EBT (Net Income)/Cost of Equity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Compute Market Value Debt (D) = Interest/Cost of Debt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K</a:t>
            </a:r>
            <a:r>
              <a:rPr lang="en-US" sz="18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)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Market Value of Firm (V) = E + D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=Market Value of Equity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Market Value of Debt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Compute Overall Cost of Capital (K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0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) = EBIT/Value of Firm (V)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17145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Where, there is tax then (EBIT-Tax Rate)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424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C3D9F-379F-322C-9BF2-6D68C3AFE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lgerian" panose="04020705040A02060702" pitchFamily="82" charset="0"/>
              </a:rPr>
              <a:t>Relationship between Debt Equity Mix and Cost of Capital</a:t>
            </a:r>
            <a:endParaRPr lang="en-IN" sz="24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Net Income Approach assignment help homework help tutor help finance online">
            <a:extLst>
              <a:ext uri="{FF2B5EF4-FFF2-40B4-BE49-F238E27FC236}">
                <a16:creationId xmlns:a16="http://schemas.microsoft.com/office/drawing/2014/main" id="{FCCF4542-6579-3269-23EA-9776BC6348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13" y="2204441"/>
            <a:ext cx="9378174" cy="392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50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490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Algerian</vt:lpstr>
      <vt:lpstr>Arial</vt:lpstr>
      <vt:lpstr>Calibri</vt:lpstr>
      <vt:lpstr>Cambria Math</vt:lpstr>
      <vt:lpstr>Garamond</vt:lpstr>
      <vt:lpstr>Noto Sans Symbols</vt:lpstr>
      <vt:lpstr>Stencil</vt:lpstr>
      <vt:lpstr>Times New Roman</vt:lpstr>
      <vt:lpstr>Wingdings</vt:lpstr>
      <vt:lpstr>Organic</vt:lpstr>
      <vt:lpstr>PowerPoint Presentation</vt:lpstr>
      <vt:lpstr>Theories of Capital Structure </vt:lpstr>
      <vt:lpstr>Theories of capital structure are as- Net Income Approach </vt:lpstr>
      <vt:lpstr>PowerPoint Presentation</vt:lpstr>
      <vt:lpstr>PowerPoint Presentation</vt:lpstr>
      <vt:lpstr>PowerPoint Presentation</vt:lpstr>
      <vt:lpstr>Relationship between Debt Equity Mix and Cost of Capital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Shailee Upadhayay</dc:creator>
  <cp:lastModifiedBy>Shailee Upadhayay</cp:lastModifiedBy>
  <cp:revision>1</cp:revision>
  <dcterms:created xsi:type="dcterms:W3CDTF">2023-03-28T06:30:52Z</dcterms:created>
  <dcterms:modified xsi:type="dcterms:W3CDTF">2023-03-31T05:51:55Z</dcterms:modified>
</cp:coreProperties>
</file>